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48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4603-4116-47CA-B44F-500A95BC188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EC905-A7AA-4334-B852-63244F45C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5555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0F546-186D-42A0-B140-CBD88E44A1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46A3-4FE6-F19A-842C-A20A259A2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AA52A-15A8-030B-13EE-15A67A712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B658-2FD1-2CA7-C18E-09B243F4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6058C-CA54-A23B-0C85-159E74E8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FE32-4876-990C-2C32-30D7CF00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4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1DC4-18B8-B6BF-FFE9-DBC04E4D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AAF22-6ED1-48D3-5268-7E2D4E96D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3FB4C-6ED9-BD7A-CAB0-726A319E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988A7-7190-B089-E09C-EC4349F9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685C-A1D9-9EDB-8F9D-C5B40D63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5C405-E0BB-D291-CCEF-67D80FB9B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F3D38-5682-AFC4-F0B0-FD2ED07F0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3E18-8547-531A-80A0-8851D97F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ADD14-7B60-6D73-8878-F4862A9B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7EA9-3351-D17D-66F8-5449B273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2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4950-9E52-2229-BE60-67364246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B7059-AB77-83E1-5168-B48D7B64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5774-0057-2026-F848-8B25AD33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2584-5773-F718-BB7C-78D4497F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4A77-9685-4A38-3747-A41FFF98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AAB4-CC42-46D8-D50F-6F1DDB63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4BE62-FE6E-A39B-B885-1BC5B690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2FD7D-2CA7-D6A5-42B9-281A0F8D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ADE0-6CFB-F0FC-4F21-24803C00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FC86-FDAB-B132-AC99-34378654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2FC1-D6BD-349E-3179-D290CA90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192A-6CE5-5FE6-5231-7C50C3755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457E-0AE6-33B9-9C7F-0F116D85D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6EE80-BF85-1708-1088-C221F17D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D5C0-8B13-84D9-4AB9-FC2675A7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C2010-EA0E-F414-2934-EF5FEE34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1DAC-6DC1-57DE-64BD-31A5BA60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E046C-D498-AA46-02AD-E083F180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6250B-4769-874D-661F-E1B415D97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6C8E2-7714-BF8D-AA88-5736FABC9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BCAB0-842C-6178-72F6-12E383AD5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15DC1-59F8-4BB6-8469-FA4E8E1D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8F1A1-A8A0-8980-6016-E5961795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F1035-95C8-6F91-CD55-02828530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BEC3-F1F6-D2E9-4F5F-11BC4901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71B9E-A2F3-AF61-C6B3-84255440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4F41F-3A60-279C-991D-56355A64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6EA60-73CA-D1C7-1337-56D54413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99768-23A9-74C8-E2DD-05D47812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F3E7D-4C81-6DE0-478F-D61840EF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D2660-DDCE-8C99-21FA-14ABE7C2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6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AF5D-848B-3033-09F3-0C3F171D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22F02-756F-8B1B-1550-CCAA44861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9DBA8-97F4-B35A-A87A-F41D6490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8F7A7-DA71-000E-F179-A5F702D1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0862B-9110-C723-5460-08DA3C34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0FED1-F104-719A-3BB9-6D93334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18CD-00DB-C006-6EF1-F526B472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B5B7A-6919-D547-F8CF-A711DF9FB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8B2C1-F65F-C2DF-6351-D39FAAB99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969F3-F922-769D-E3F6-84250C79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C20E-B798-B6FA-17C9-7DD5F9A2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E00B3-967A-CD17-B542-E795710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9EB22-45D2-7246-EC40-87C3B083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B2ADC-23F8-7C2B-3520-C73B5D86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CA7D8-618D-8D75-2612-6AB66C678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3CF8-F8EE-49D3-AD5A-A32269A6869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796CC-4D4A-001D-E44A-938CBC32D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23AE7-EC23-9193-ACC2-10CFA49E5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5C0F0-D2EA-43A4-95F4-39BAFF4C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oelzel@unu.ed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6" descr="Ein Bild, das Himmel, draußen, Sonnenuntergang, Wolken enthält.&#10;&#10;Automatisch generierte Beschreibung">
            <a:extLst>
              <a:ext uri="{FF2B5EF4-FFF2-40B4-BE49-F238E27FC236}">
                <a16:creationId xmlns:a16="http://schemas.microsoft.com/office/drawing/2014/main" id="{534DCDC0-F8B6-57A8-1E60-6BC13814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56" b="14258"/>
          <a:stretch/>
        </p:blipFill>
        <p:spPr>
          <a:xfrm>
            <a:off x="21" y="1282"/>
            <a:ext cx="12191980" cy="68567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935D1B-2B5D-4775-A3CC-B81739E72004}"/>
              </a:ext>
            </a:extLst>
          </p:cNvPr>
          <p:cNvSpPr txBox="1">
            <a:spLocks/>
          </p:cNvSpPr>
          <p:nvPr/>
        </p:nvSpPr>
        <p:spPr>
          <a:xfrm>
            <a:off x="8112224" y="5253204"/>
            <a:ext cx="3936437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5333" dirty="0">
                <a:solidFill>
                  <a:schemeClr val="bg1"/>
                </a:solidFill>
                <a:latin typeface="Avenir Next LT Pro Light" panose="020B0304020202020204" pitchFamily="34" charset="0"/>
                <a:ea typeface="Cambria" panose="02040503050406030204" pitchFamily="18" charset="0"/>
              </a:rPr>
              <a:t>LAUSITZ</a:t>
            </a:r>
            <a:br>
              <a:rPr lang="de-DE" sz="5333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5333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2572AD-EDBC-4FDF-8A02-BEBC771E8EA5}"/>
              </a:ext>
            </a:extLst>
          </p:cNvPr>
          <p:cNvSpPr txBox="1">
            <a:spLocks/>
          </p:cNvSpPr>
          <p:nvPr/>
        </p:nvSpPr>
        <p:spPr>
          <a:xfrm>
            <a:off x="4421088" y="6117300"/>
            <a:ext cx="8534400" cy="8365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733" dirty="0">
                <a:solidFill>
                  <a:schemeClr val="bg1"/>
                </a:solidFill>
                <a:latin typeface="Avenir Next LT Pro Light" panose="020B0304020202020204" pitchFamily="34" charset="0"/>
                <a:ea typeface="Cambria" panose="02040503050406030204" pitchFamily="18" charset="0"/>
              </a:rPr>
              <a:t>ENERGIEREGION IM WANDEL</a:t>
            </a:r>
          </a:p>
          <a:p>
            <a:endParaRPr lang="de-DE" sz="2667" dirty="0">
              <a:solidFill>
                <a:schemeClr val="bg1"/>
              </a:solidFill>
              <a:latin typeface="Avenir Next LT Pro Light" panose="020B03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4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8096F-F11A-574C-40D6-3DCD0DEC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de-DE" dirty="0"/>
              <a:t>Wachstum</a:t>
            </a:r>
            <a:endParaRPr lang="en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E4FE5-C58F-1FB4-C667-F16A06BE6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sz="2000" dirty="0" err="1"/>
              <a:t>Entlassungen</a:t>
            </a:r>
            <a:r>
              <a:rPr lang="en-US" sz="2000" dirty="0"/>
              <a:t> in der </a:t>
            </a:r>
            <a:r>
              <a:rPr lang="en-US" sz="2000" dirty="0" err="1"/>
              <a:t>Kohleindustrie</a:t>
            </a:r>
            <a:endParaRPr lang="en-US" sz="2000" dirty="0"/>
          </a:p>
          <a:p>
            <a:r>
              <a:rPr lang="en-US" sz="2000" dirty="0" err="1"/>
              <a:t>Fachkräftemangel</a:t>
            </a:r>
            <a:endParaRPr lang="en-US" sz="2000" dirty="0"/>
          </a:p>
          <a:p>
            <a:r>
              <a:rPr lang="en-US" sz="2000" dirty="0"/>
              <a:t>42-Stunden </a:t>
            </a:r>
            <a:r>
              <a:rPr lang="en-US" sz="2000" dirty="0" err="1"/>
              <a:t>Woche</a:t>
            </a:r>
            <a:endParaRPr lang="en-US" sz="2000" dirty="0"/>
          </a:p>
          <a:p>
            <a:r>
              <a:rPr lang="en-US" sz="2000" dirty="0" err="1"/>
              <a:t>Verteilung</a:t>
            </a:r>
            <a:r>
              <a:rPr lang="en-US" sz="2000" dirty="0"/>
              <a:t> der </a:t>
            </a:r>
            <a:r>
              <a:rPr lang="en-US" sz="2000" dirty="0" err="1"/>
              <a:t>Güter</a:t>
            </a:r>
            <a:endParaRPr lang="en-US" sz="2000" dirty="0"/>
          </a:p>
          <a:p>
            <a:r>
              <a:rPr lang="en-US" sz="2000" dirty="0" err="1"/>
              <a:t>Imaterielle</a:t>
            </a:r>
            <a:r>
              <a:rPr lang="en-US" sz="2000" dirty="0"/>
              <a:t> </a:t>
            </a:r>
            <a:r>
              <a:rPr lang="en-US" sz="2000" dirty="0" err="1"/>
              <a:t>Ressourcen</a:t>
            </a:r>
            <a:endParaRPr lang="en-US" sz="2000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F8A7A17-A69D-9A26-1508-4B41EEA2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E4C09-EF21-CED9-9085-AEDF81D4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de-DE" dirty="0"/>
              <a:t>Transformation	</a:t>
            </a:r>
            <a:endParaRPr lang="en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A7BA3F-211F-0A4C-68D9-52D8316D7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2000" dirty="0" err="1"/>
              <a:t>Bedeutung</a:t>
            </a:r>
            <a:r>
              <a:rPr lang="en-US" sz="2000" dirty="0"/>
              <a:t> und Definition</a:t>
            </a:r>
          </a:p>
          <a:p>
            <a:r>
              <a:rPr lang="en-US" sz="2000" dirty="0" err="1"/>
              <a:t>Nachhaltige</a:t>
            </a:r>
            <a:r>
              <a:rPr lang="en-US" sz="2000" dirty="0"/>
              <a:t> </a:t>
            </a:r>
            <a:r>
              <a:rPr lang="en-US" sz="2000" dirty="0" err="1"/>
              <a:t>Industrien</a:t>
            </a:r>
            <a:r>
              <a:rPr lang="en-US" sz="2000" dirty="0"/>
              <a:t> und </a:t>
            </a:r>
            <a:r>
              <a:rPr lang="en-US" sz="2000" dirty="0" err="1"/>
              <a:t>welche</a:t>
            </a:r>
            <a:r>
              <a:rPr lang="en-US" sz="2000" dirty="0"/>
              <a:t> </a:t>
            </a:r>
            <a:r>
              <a:rPr lang="en-US" sz="2000" dirty="0" err="1"/>
              <a:t>Indikatoren</a:t>
            </a:r>
            <a:endParaRPr lang="en-US" sz="2000" dirty="0"/>
          </a:p>
          <a:p>
            <a:r>
              <a:rPr lang="en-US" sz="2000" dirty="0" err="1"/>
              <a:t>Endverbraucher:innen</a:t>
            </a:r>
            <a:r>
              <a:rPr lang="en-US" sz="2000" dirty="0"/>
              <a:t> und </a:t>
            </a:r>
            <a:r>
              <a:rPr lang="en-US" sz="2000" dirty="0" err="1"/>
              <a:t>Preise</a:t>
            </a:r>
            <a:endParaRPr lang="en-US" sz="2000" dirty="0"/>
          </a:p>
          <a:p>
            <a:r>
              <a:rPr lang="en-US" sz="2000" dirty="0" err="1"/>
              <a:t>Infrastrukturprojekte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Wandel</a:t>
            </a:r>
            <a:endParaRPr lang="en-US" sz="2000" dirty="0"/>
          </a:p>
          <a:p>
            <a:r>
              <a:rPr lang="en-US" sz="2000" dirty="0" err="1"/>
              <a:t>Kohlemilliarden</a:t>
            </a:r>
            <a:r>
              <a:rPr lang="en-US" sz="2000" dirty="0"/>
              <a:t>/JTF…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683B67E0-55D0-210E-59DA-5BB658E7F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AC38E-05B4-6C67-596C-41CBD913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dirty="0"/>
              <a:t>Leben und Arbeiten	</a:t>
            </a:r>
            <a:endParaRPr lang="en-DE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729916-6C56-A102-D962-BC6AA11E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en-US" sz="2400" dirty="0" err="1"/>
              <a:t>Verbrauch</a:t>
            </a:r>
            <a:r>
              <a:rPr lang="en-US" sz="2400" dirty="0"/>
              <a:t> von </a:t>
            </a:r>
            <a:r>
              <a:rPr lang="en-US" sz="2400" dirty="0" err="1"/>
              <a:t>Gütern</a:t>
            </a:r>
            <a:endParaRPr lang="en-US" sz="2400" dirty="0"/>
          </a:p>
          <a:p>
            <a:r>
              <a:rPr lang="en-US" sz="2400" dirty="0"/>
              <a:t>Arbeit und </a:t>
            </a:r>
            <a:r>
              <a:rPr lang="en-US" sz="2400" dirty="0" err="1"/>
              <a:t>Lohn</a:t>
            </a:r>
            <a:endParaRPr lang="en-US" sz="2400" dirty="0"/>
          </a:p>
          <a:p>
            <a:r>
              <a:rPr lang="en-US" sz="2400" dirty="0"/>
              <a:t>Import/Export</a:t>
            </a:r>
          </a:p>
          <a:p>
            <a:r>
              <a:rPr lang="en-US" sz="2400" dirty="0" err="1"/>
              <a:t>Ausbeutung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Zuflucht</a:t>
            </a:r>
            <a:r>
              <a:rPr lang="en-US" sz="2400" dirty="0"/>
              <a:t> </a:t>
            </a:r>
            <a:r>
              <a:rPr lang="en-US" sz="2400" dirty="0" err="1"/>
              <a:t>Suchende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F34B12F-B857-08E3-EBF7-B50B0E0B1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0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1142C-9320-4829-C5E4-724DDE75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de-DE" sz="4000" dirty="0"/>
              <a:t>Gutes Leben</a:t>
            </a:r>
            <a:endParaRPr lang="en-DE" sz="4000" dirty="0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2956A381-C02E-4C9C-49F2-46A4322E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" b="1"/>
          <a:stretch/>
        </p:blipFill>
        <p:spPr>
          <a:xfrm>
            <a:off x="710388" y="1127760"/>
            <a:ext cx="4585490" cy="460248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C34B28-E5AA-D79D-FA83-183193380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r>
              <a:rPr lang="en-US" sz="2000" dirty="0" err="1"/>
              <a:t>Lebenserhaltungskosten</a:t>
            </a:r>
            <a:endParaRPr lang="en-US" sz="2000" dirty="0"/>
          </a:p>
          <a:p>
            <a:r>
              <a:rPr lang="en-US" sz="2000" dirty="0" err="1"/>
              <a:t>Betreuung</a:t>
            </a:r>
            <a:endParaRPr lang="en-US" sz="2000" dirty="0"/>
          </a:p>
          <a:p>
            <a:r>
              <a:rPr lang="en-US" sz="2000" dirty="0" err="1"/>
              <a:t>Erholungsmöglichkeiten</a:t>
            </a:r>
            <a:endParaRPr lang="en-US" sz="2000" dirty="0"/>
          </a:p>
          <a:p>
            <a:r>
              <a:rPr lang="en-US" sz="2000" dirty="0" err="1"/>
              <a:t>Mobilität</a:t>
            </a:r>
            <a:endParaRPr lang="en-US" sz="2000" dirty="0"/>
          </a:p>
          <a:p>
            <a:r>
              <a:rPr lang="en-US" sz="2000" dirty="0" err="1"/>
              <a:t>Beteiligung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87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9EC9EE-378B-92A3-1B06-0106E44D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2"/>
            <a:ext cx="3849624" cy="979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Ökologischer</a:t>
            </a:r>
            <a:r>
              <a:rPr lang="en-US" sz="4000" kern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cs typeface="Calibri" panose="020F0502020204030204" pitchFamily="34" charset="0"/>
              </a:rPr>
              <a:t>Fußabdruck</a:t>
            </a:r>
            <a:endParaRPr lang="en-US" sz="4000" kern="12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58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20C4ED8B-5BE6-027E-BF96-E10125C77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r="8695" b="1"/>
          <a:stretch/>
        </p:blipFill>
        <p:spPr>
          <a:xfrm>
            <a:off x="1599227" y="960214"/>
            <a:ext cx="4387624" cy="4919472"/>
          </a:xfrm>
          <a:prstGeom prst="rect">
            <a:avLst/>
          </a:prstGeom>
          <a:ln w="12700">
            <a:noFill/>
          </a:ln>
        </p:spPr>
      </p:pic>
      <p:sp>
        <p:nvSpPr>
          <p:cNvPr id="47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FE40F-5688-1AC3-E6A4-9884F6931DAD}"/>
              </a:ext>
            </a:extLst>
          </p:cNvPr>
          <p:cNvSpPr txBox="1"/>
          <p:nvPr/>
        </p:nvSpPr>
        <p:spPr>
          <a:xfrm>
            <a:off x="7887212" y="2788033"/>
            <a:ext cx="4111639" cy="29578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Wohnraum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Mobilität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Einkauf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Nahrung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Abfall/ Recycling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3374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3444A-F714-468B-BA84-33B9AD43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de-DE" sz="4000" dirty="0"/>
              <a:t>Klima..WAS?	</a:t>
            </a:r>
            <a:endParaRPr lang="en-DE" sz="4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D930A7-6B6D-E342-7AB5-AD1425A6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Aktiver</a:t>
            </a:r>
            <a:r>
              <a:rPr lang="en-US" sz="2000" dirty="0"/>
              <a:t> </a:t>
            </a:r>
            <a:r>
              <a:rPr lang="en-US" sz="2000" dirty="0" err="1"/>
              <a:t>Klimaschutz</a:t>
            </a:r>
            <a:endParaRPr lang="en-US" sz="2000" dirty="0"/>
          </a:p>
          <a:p>
            <a:r>
              <a:rPr lang="en-US" sz="2000" dirty="0" err="1"/>
              <a:t>Persönlicher</a:t>
            </a:r>
            <a:r>
              <a:rPr lang="en-US" sz="2000" dirty="0"/>
              <a:t> </a:t>
            </a:r>
            <a:r>
              <a:rPr lang="en-US" sz="2000" dirty="0" err="1"/>
              <a:t>Lebensstil</a:t>
            </a:r>
            <a:endParaRPr lang="en-US" sz="2000" dirty="0"/>
          </a:p>
          <a:p>
            <a:r>
              <a:rPr lang="en-US" sz="2000" dirty="0" err="1"/>
              <a:t>Ressourcen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Beruf</a:t>
            </a:r>
            <a:endParaRPr lang="en-US" sz="2000" dirty="0"/>
          </a:p>
          <a:p>
            <a:r>
              <a:rPr lang="en-US" sz="2000" dirty="0" err="1"/>
              <a:t>Selbstbetätigung</a:t>
            </a:r>
            <a:endParaRPr lang="en-US" sz="2000" dirty="0"/>
          </a:p>
          <a:p>
            <a:r>
              <a:rPr lang="en-US" sz="2000" dirty="0" err="1"/>
              <a:t>Verzicht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F55377F-A313-1948-56E7-3C1470164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D2741-FBF7-2650-BD1C-7B1F5D20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de-DE" sz="4000" dirty="0"/>
              <a:t>Flüsse, Seen, Meere</a:t>
            </a:r>
            <a:endParaRPr lang="en-DE" sz="4000" dirty="0"/>
          </a:p>
        </p:txBody>
      </p:sp>
      <p:pic>
        <p:nvPicPr>
          <p:cNvPr id="5" name="Content Placeholder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D487782-17BB-3372-DBF3-C431E633D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B769DF-105F-30E9-E912-4AB4935E7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r>
              <a:rPr lang="en-US" sz="2000" dirty="0" err="1"/>
              <a:t>Verschmutzung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Kohletagebaue</a:t>
            </a:r>
            <a:endParaRPr lang="en-US" sz="2000" dirty="0"/>
          </a:p>
          <a:p>
            <a:r>
              <a:rPr lang="en-US" sz="2000" dirty="0" err="1"/>
              <a:t>Teichwirtschaft</a:t>
            </a:r>
            <a:r>
              <a:rPr lang="en-US" sz="2000" dirty="0"/>
              <a:t> in der </a:t>
            </a:r>
            <a:r>
              <a:rPr lang="en-US" sz="2000" dirty="0" err="1"/>
              <a:t>Lausitz</a:t>
            </a:r>
            <a:endParaRPr lang="en-US" sz="2000" dirty="0"/>
          </a:p>
          <a:p>
            <a:r>
              <a:rPr lang="en-US" sz="2000" dirty="0" err="1"/>
              <a:t>Abfälle</a:t>
            </a:r>
            <a:r>
              <a:rPr lang="en-US" sz="2000" dirty="0"/>
              <a:t> und </a:t>
            </a:r>
            <a:r>
              <a:rPr lang="en-US" sz="2000" dirty="0" err="1"/>
              <a:t>Abgase</a:t>
            </a:r>
            <a:endParaRPr lang="en-US" sz="2000" dirty="0"/>
          </a:p>
          <a:p>
            <a:r>
              <a:rPr lang="en-US" sz="2000" dirty="0" err="1"/>
              <a:t>Kosmetika</a:t>
            </a:r>
            <a:r>
              <a:rPr lang="en-US" sz="2000" dirty="0"/>
              <a:t> und </a:t>
            </a:r>
            <a:r>
              <a:rPr lang="en-US" sz="2000" dirty="0" err="1"/>
              <a:t>Fäkalien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18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38D5F-6356-C337-9313-719B151A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de-DE" dirty="0"/>
              <a:t>Klimakrise	</a:t>
            </a:r>
            <a:endParaRPr lang="en-DE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F048A976-A7BA-D86E-A169-14CF976C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sz="2000" dirty="0" err="1"/>
              <a:t>Rekultivierung</a:t>
            </a:r>
            <a:endParaRPr lang="en-US" sz="2000" dirty="0"/>
          </a:p>
          <a:p>
            <a:r>
              <a:rPr lang="en-US" sz="2000" dirty="0" err="1"/>
              <a:t>Wiederansiedeln</a:t>
            </a:r>
            <a:r>
              <a:rPr lang="en-US" sz="2000" dirty="0"/>
              <a:t> von </a:t>
            </a:r>
            <a:r>
              <a:rPr lang="en-US" sz="2000" dirty="0" err="1"/>
              <a:t>Tieren</a:t>
            </a:r>
            <a:endParaRPr lang="en-US" sz="2000" dirty="0"/>
          </a:p>
          <a:p>
            <a:r>
              <a:rPr lang="en-US" sz="2000" dirty="0" err="1"/>
              <a:t>Dünger</a:t>
            </a:r>
            <a:r>
              <a:rPr lang="en-US" sz="2000" dirty="0"/>
              <a:t>, </a:t>
            </a:r>
            <a:r>
              <a:rPr lang="en-US" sz="2000" dirty="0" err="1"/>
              <a:t>Abfälle</a:t>
            </a:r>
            <a:r>
              <a:rPr lang="en-US" sz="2000" dirty="0"/>
              <a:t>, </a:t>
            </a:r>
            <a:r>
              <a:rPr lang="en-US" sz="2000" dirty="0" err="1"/>
              <a:t>Abwasser</a:t>
            </a:r>
            <a:endParaRPr lang="en-US" sz="2000" dirty="0"/>
          </a:p>
          <a:p>
            <a:r>
              <a:rPr lang="en-US" sz="2000" dirty="0" err="1"/>
              <a:t>Forstbestand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C8ADDA19-14BC-03CB-E02B-7AC7FBB4D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0" y="1071282"/>
            <a:ext cx="4737650" cy="4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F717E-4859-F5E4-6E06-A2C193AD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de-DE" dirty="0"/>
              <a:t>Unruhige Zeiten</a:t>
            </a:r>
            <a:endParaRPr lang="en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8D20E0-C73D-58C6-8EAB-28D560CAF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en-US" sz="2000" dirty="0" err="1"/>
              <a:t>Einbeziehen</a:t>
            </a:r>
            <a:r>
              <a:rPr lang="en-US" sz="2000" dirty="0"/>
              <a:t> von </a:t>
            </a:r>
            <a:r>
              <a:rPr lang="en-US" sz="2000" dirty="0" err="1"/>
              <a:t>Bürger:innen</a:t>
            </a:r>
            <a:endParaRPr lang="en-US" sz="2000" dirty="0"/>
          </a:p>
          <a:p>
            <a:r>
              <a:rPr lang="en-US" sz="2000" dirty="0" err="1"/>
              <a:t>Entscheidungsgewalten</a:t>
            </a:r>
            <a:endParaRPr lang="en-US" sz="2000" dirty="0"/>
          </a:p>
          <a:p>
            <a:r>
              <a:rPr lang="en-US" sz="2000" dirty="0"/>
              <a:t>Corona-</a:t>
            </a:r>
            <a:r>
              <a:rPr lang="en-US" sz="2000" dirty="0" err="1"/>
              <a:t>Pandemie</a:t>
            </a:r>
            <a:endParaRPr lang="en-US" sz="2000" dirty="0"/>
          </a:p>
          <a:p>
            <a:r>
              <a:rPr lang="en-US" sz="2000" dirty="0"/>
              <a:t>Krieg in Europa</a:t>
            </a:r>
          </a:p>
          <a:p>
            <a:r>
              <a:rPr lang="en-US" sz="2000" dirty="0" err="1"/>
              <a:t>Erstarken</a:t>
            </a:r>
            <a:r>
              <a:rPr lang="en-US" sz="2000" dirty="0"/>
              <a:t> der </a:t>
            </a:r>
            <a:r>
              <a:rPr lang="en-US" sz="2000" dirty="0" err="1"/>
              <a:t>neuen</a:t>
            </a:r>
            <a:r>
              <a:rPr lang="en-US" sz="2000" dirty="0"/>
              <a:t> </a:t>
            </a:r>
            <a:r>
              <a:rPr lang="en-US" sz="2000" dirty="0" err="1"/>
              <a:t>Rechten</a:t>
            </a:r>
            <a:r>
              <a:rPr lang="en-US" sz="2000" dirty="0"/>
              <a:t> auf der </a:t>
            </a:r>
            <a:r>
              <a:rPr lang="en-US" sz="2000" dirty="0" err="1"/>
              <a:t>ganzen</a:t>
            </a:r>
            <a:r>
              <a:rPr lang="en-US" sz="2000" dirty="0"/>
              <a:t> Welt</a:t>
            </a:r>
          </a:p>
          <a:p>
            <a:endParaRPr lang="en-US" sz="2000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A3BE06-9FA6-462E-13A3-7F6C4965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6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1C43-CEAD-37F2-ECAB-3B028EE5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e-DE" dirty="0"/>
              <a:t>DU!	</a:t>
            </a:r>
            <a:endParaRPr lang="en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65C43C-8B83-B1DC-5F71-5CF4A353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 err="1"/>
              <a:t>Gemeinschaftlichkeit</a:t>
            </a:r>
            <a:endParaRPr lang="en-US" sz="2000" dirty="0"/>
          </a:p>
          <a:p>
            <a:r>
              <a:rPr lang="en-US" sz="2000" dirty="0" err="1"/>
              <a:t>Vertrauen</a:t>
            </a:r>
            <a:r>
              <a:rPr lang="en-US" sz="2000" dirty="0"/>
              <a:t> und </a:t>
            </a:r>
            <a:r>
              <a:rPr lang="en-US" sz="2000" dirty="0" err="1"/>
              <a:t>Verständnis</a:t>
            </a:r>
            <a:endParaRPr lang="en-US" sz="2000" dirty="0"/>
          </a:p>
          <a:p>
            <a:r>
              <a:rPr lang="en-US" sz="2000" dirty="0"/>
              <a:t>Ideen und </a:t>
            </a:r>
            <a:r>
              <a:rPr lang="en-US" sz="2000" dirty="0" err="1"/>
              <a:t>Austausch</a:t>
            </a:r>
            <a:endParaRPr lang="en-US" sz="2000" dirty="0"/>
          </a:p>
          <a:p>
            <a:r>
              <a:rPr lang="en-US" sz="2000" dirty="0" err="1"/>
              <a:t>Sichtbarkeit</a:t>
            </a:r>
            <a:endParaRPr lang="en-US" sz="2000" dirty="0"/>
          </a:p>
          <a:p>
            <a:r>
              <a:rPr lang="en-US" sz="2000" dirty="0" err="1"/>
              <a:t>Vorbild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33D9EDC-3068-08F1-0B5B-DBE1352B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0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928A03B-91F6-411C-B9BC-03A4B8A3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59702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Company name&#10;&#10;Description automatically generated">
            <a:extLst>
              <a:ext uri="{FF2B5EF4-FFF2-40B4-BE49-F238E27FC236}">
                <a16:creationId xmlns:a16="http://schemas.microsoft.com/office/drawing/2014/main" id="{2C60BBE1-BE49-FE10-4BDD-DCC8E9BDD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r="-1" b="6132"/>
          <a:stretch/>
        </p:blipFill>
        <p:spPr>
          <a:xfrm>
            <a:off x="338327" y="338328"/>
            <a:ext cx="115488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Company name&#10;&#10;Description automatically generated">
            <a:extLst>
              <a:ext uri="{FF2B5EF4-FFF2-40B4-BE49-F238E27FC236}">
                <a16:creationId xmlns:a16="http://schemas.microsoft.com/office/drawing/2014/main" id="{2C60BBE1-BE49-FE10-4BDD-DCC8E9BDD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r="-1" b="6132"/>
          <a:stretch/>
        </p:blipFill>
        <p:spPr>
          <a:xfrm>
            <a:off x="338327" y="338328"/>
            <a:ext cx="115488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2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standing in a field&#10;&#10;Description automatically generated">
            <a:extLst>
              <a:ext uri="{FF2B5EF4-FFF2-40B4-BE49-F238E27FC236}">
                <a16:creationId xmlns:a16="http://schemas.microsoft.com/office/drawing/2014/main" id="{65C52367-19D4-F76F-5B35-A8C72FA56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CF8E4-F957-4754-14E4-8A31FD93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/>
              <a:t>Franziska Stölzel	</a:t>
            </a:r>
            <a:endParaRPr lang="en-DE" sz="40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A6B7E4-4264-4F84-0FF3-0A189DEC0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stoelzel@unu.edu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TEL: 01728339359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UNU FLORES </a:t>
            </a:r>
          </a:p>
          <a:p>
            <a:pPr marL="0" indent="0" algn="ctr">
              <a:buNone/>
            </a:pPr>
            <a:r>
              <a:rPr lang="en-US" sz="2000" dirty="0"/>
              <a:t>WEISSWASSER/ O.L.</a:t>
            </a:r>
          </a:p>
        </p:txBody>
      </p:sp>
    </p:spTree>
    <p:extLst>
      <p:ext uri="{BB962C8B-B14F-4D97-AF65-F5344CB8AC3E}">
        <p14:creationId xmlns:p14="http://schemas.microsoft.com/office/powerpoint/2010/main" val="33508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00160-756E-10F0-E610-B8649526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de-DE" dirty="0"/>
              <a:t>Armut..</a:t>
            </a:r>
            <a:endParaRPr lang="en-DE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A5520C7-A904-7EF4-B66C-83C752F6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85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64A15D-B5C0-0670-5FE3-FC17DC2DA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 dirty="0" err="1"/>
              <a:t>Kohlearbeiter:innen</a:t>
            </a:r>
            <a:r>
              <a:rPr lang="en-US" sz="2000" dirty="0"/>
              <a:t> </a:t>
            </a:r>
            <a:r>
              <a:rPr lang="en-US" sz="2000" dirty="0" err="1"/>
              <a:t>verdienen</a:t>
            </a:r>
            <a:r>
              <a:rPr lang="en-US" sz="2000" dirty="0"/>
              <a:t> </a:t>
            </a:r>
            <a:r>
              <a:rPr lang="en-US" sz="2000" dirty="0" err="1"/>
              <a:t>mehr</a:t>
            </a:r>
            <a:endParaRPr lang="en-US" sz="2000" dirty="0"/>
          </a:p>
          <a:p>
            <a:r>
              <a:rPr lang="en-US" sz="2000" dirty="0" err="1"/>
              <a:t>Attraktive</a:t>
            </a:r>
            <a:r>
              <a:rPr lang="en-US" sz="2000" dirty="0"/>
              <a:t> Jobs?</a:t>
            </a:r>
          </a:p>
          <a:p>
            <a:r>
              <a:rPr lang="en-US" sz="2000" dirty="0" err="1"/>
              <a:t>Landkreise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niedrigstem</a:t>
            </a:r>
            <a:r>
              <a:rPr lang="en-US" sz="2000" dirty="0"/>
              <a:t> </a:t>
            </a:r>
            <a:r>
              <a:rPr lang="en-US" sz="2000" dirty="0" err="1"/>
              <a:t>Durchschnittslohn</a:t>
            </a:r>
            <a:endParaRPr lang="en-US" sz="2000" dirty="0"/>
          </a:p>
          <a:p>
            <a:r>
              <a:rPr lang="en-US" sz="2000" dirty="0"/>
              <a:t>Kinder </a:t>
            </a:r>
          </a:p>
          <a:p>
            <a:r>
              <a:rPr lang="en-US" sz="2000" dirty="0"/>
              <a:t>Frauen</a:t>
            </a:r>
          </a:p>
          <a:p>
            <a:r>
              <a:rPr lang="en-US" sz="2000" dirty="0" err="1"/>
              <a:t>Rentner:innen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38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3738F-CED3-4906-AA52-9DEE4DCE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de-DE"/>
              <a:t>Landwirtschaft </a:t>
            </a:r>
            <a:endParaRPr lang="en-DE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107C75F-FF54-7EC5-774C-11471733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US" sz="2000" dirty="0" err="1"/>
              <a:t>Bodenversauerung</a:t>
            </a:r>
            <a:endParaRPr lang="en-US" sz="2000" dirty="0"/>
          </a:p>
          <a:p>
            <a:r>
              <a:rPr lang="en-US" sz="2000" dirty="0" err="1"/>
              <a:t>Wassermanagement</a:t>
            </a:r>
            <a:r>
              <a:rPr lang="en-US" sz="2000" dirty="0"/>
              <a:t> in </a:t>
            </a:r>
            <a:r>
              <a:rPr lang="en-US" sz="2000" dirty="0" err="1"/>
              <a:t>Kohleregionen</a:t>
            </a:r>
            <a:endParaRPr lang="en-US" sz="2000" dirty="0"/>
          </a:p>
          <a:p>
            <a:r>
              <a:rPr lang="en-US" sz="2000" dirty="0" err="1"/>
              <a:t>Rekultivierung</a:t>
            </a:r>
            <a:r>
              <a:rPr lang="en-US" sz="2000" dirty="0"/>
              <a:t> von </a:t>
            </a:r>
            <a:r>
              <a:rPr lang="en-US" sz="2000" dirty="0" err="1"/>
              <a:t>Tagebauflächen</a:t>
            </a:r>
            <a:endParaRPr lang="en-US" sz="2000" dirty="0"/>
          </a:p>
          <a:p>
            <a:r>
              <a:rPr lang="en-US" sz="2000" dirty="0" err="1"/>
              <a:t>Verzicht</a:t>
            </a:r>
            <a:r>
              <a:rPr lang="en-US" sz="2000" dirty="0"/>
              <a:t> auf </a:t>
            </a:r>
            <a:r>
              <a:rPr lang="en-US" sz="2000" dirty="0" err="1"/>
              <a:t>Lebensmittel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hohem</a:t>
            </a:r>
            <a:r>
              <a:rPr lang="en-US" sz="2000" dirty="0"/>
              <a:t> CO2 </a:t>
            </a:r>
            <a:r>
              <a:rPr lang="en-US" sz="2000" dirty="0" err="1"/>
              <a:t>Verbrauch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8F7850F0-AF7D-6FF5-59E0-FF508FAF9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"/>
          <a:stretch/>
        </p:blipFill>
        <p:spPr>
          <a:xfrm>
            <a:off x="6880610" y="1143816"/>
            <a:ext cx="4737650" cy="45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C6411-B121-8E90-C3CA-B4EE41AC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e-DE" dirty="0"/>
              <a:t>Medizinische Versorgung	</a:t>
            </a:r>
            <a:endParaRPr lang="en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78F3CB-52E2-DEB3-FB0B-CD661B3F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Corona </a:t>
            </a:r>
            <a:r>
              <a:rPr lang="en-US" sz="2000" dirty="0" err="1"/>
              <a:t>Pandemie</a:t>
            </a:r>
            <a:r>
              <a:rPr lang="en-US" sz="2000" dirty="0"/>
              <a:t>….</a:t>
            </a:r>
          </a:p>
          <a:p>
            <a:r>
              <a:rPr lang="en-US" sz="2000" dirty="0" err="1"/>
              <a:t>Schließen</a:t>
            </a:r>
            <a:r>
              <a:rPr lang="en-US" sz="2000" dirty="0"/>
              <a:t> von </a:t>
            </a:r>
            <a:r>
              <a:rPr lang="en-US" sz="2000" dirty="0" err="1"/>
              <a:t>Krankenhäusern</a:t>
            </a:r>
            <a:endParaRPr lang="en-US" sz="2000" dirty="0"/>
          </a:p>
          <a:p>
            <a:r>
              <a:rPr lang="en-US" sz="2000" dirty="0" err="1"/>
              <a:t>Ärztemangel</a:t>
            </a:r>
            <a:r>
              <a:rPr lang="en-US" sz="2000" dirty="0"/>
              <a:t>/ </a:t>
            </a:r>
            <a:r>
              <a:rPr lang="en-US" sz="2000" dirty="0" err="1"/>
              <a:t>Pflegemangel</a:t>
            </a:r>
            <a:endParaRPr lang="en-US" sz="2000" dirty="0"/>
          </a:p>
          <a:p>
            <a:r>
              <a:rPr lang="en-US" sz="2000" dirty="0" err="1"/>
              <a:t>Frauenmangel</a:t>
            </a:r>
            <a:endParaRPr lang="en-US" sz="2000" dirty="0"/>
          </a:p>
          <a:p>
            <a:r>
              <a:rPr lang="en-US" sz="2000" dirty="0" err="1"/>
              <a:t>Demograpfischer</a:t>
            </a:r>
            <a:r>
              <a:rPr lang="en-US" sz="2000" dirty="0"/>
              <a:t> </a:t>
            </a:r>
            <a:r>
              <a:rPr lang="en-US" sz="2000" dirty="0" err="1"/>
              <a:t>Wandel</a:t>
            </a:r>
            <a:endParaRPr lang="en-US" sz="2000" dirty="0"/>
          </a:p>
          <a:p>
            <a:r>
              <a:rPr lang="en-US" sz="2000" dirty="0" err="1"/>
              <a:t>Stadtschrumpfung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8D23BA4-4983-1285-7936-1AE700F2E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8B973-1BAB-C1E9-BB60-2B72B1A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119" y="891540"/>
            <a:ext cx="4589493" cy="1578308"/>
          </a:xfrm>
        </p:spPr>
        <p:txBody>
          <a:bodyPr>
            <a:normAutofit/>
          </a:bodyPr>
          <a:lstStyle/>
          <a:p>
            <a:r>
              <a:rPr lang="de-DE" sz="4000" dirty="0"/>
              <a:t>Schule und Ausbildung		</a:t>
            </a:r>
            <a:endParaRPr lang="en-DE" sz="4000" dirty="0"/>
          </a:p>
        </p:txBody>
      </p:sp>
      <p:pic>
        <p:nvPicPr>
          <p:cNvPr id="5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A1696BB6-C098-9F6B-5765-B16DE3CBF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" b="1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954312-1F2F-A98E-2079-824BD10D0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2630161"/>
            <a:ext cx="4589491" cy="3332489"/>
          </a:xfrm>
        </p:spPr>
        <p:txBody>
          <a:bodyPr>
            <a:normAutofit/>
          </a:bodyPr>
          <a:lstStyle/>
          <a:p>
            <a:r>
              <a:rPr lang="en-US" sz="2000" dirty="0" err="1"/>
              <a:t>Mangel</a:t>
            </a:r>
            <a:r>
              <a:rPr lang="en-US" sz="2000" dirty="0"/>
              <a:t> an </a:t>
            </a:r>
            <a:r>
              <a:rPr lang="en-US" sz="2000" dirty="0" err="1"/>
              <a:t>Lehrpersonal</a:t>
            </a:r>
            <a:endParaRPr lang="en-US" sz="2000" dirty="0"/>
          </a:p>
          <a:p>
            <a:r>
              <a:rPr lang="en-US" sz="2000" dirty="0" err="1"/>
              <a:t>Einkommensunterschiede</a:t>
            </a:r>
            <a:r>
              <a:rPr lang="en-US" sz="2000" dirty="0"/>
              <a:t> </a:t>
            </a:r>
          </a:p>
          <a:p>
            <a:r>
              <a:rPr lang="en-US" sz="2000" dirty="0"/>
              <a:t>Integration/ </a:t>
            </a:r>
            <a:r>
              <a:rPr lang="en-US" sz="2000" dirty="0" err="1"/>
              <a:t>Inklusion</a:t>
            </a:r>
            <a:endParaRPr lang="en-US" sz="2000" dirty="0"/>
          </a:p>
          <a:p>
            <a:r>
              <a:rPr lang="en-US" sz="2000" dirty="0" err="1"/>
              <a:t>Digitalisierung</a:t>
            </a:r>
            <a:endParaRPr lang="en-US" sz="2000" dirty="0"/>
          </a:p>
          <a:p>
            <a:r>
              <a:rPr lang="en-US" sz="2000" dirty="0" err="1"/>
              <a:t>Ausbildung</a:t>
            </a:r>
            <a:r>
              <a:rPr lang="en-US" sz="2000" dirty="0"/>
              <a:t>/</a:t>
            </a:r>
            <a:r>
              <a:rPr lang="en-US" sz="2000" dirty="0" err="1"/>
              <a:t>Studium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085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6" name="Rectangle 14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6E487C-D27C-8740-E165-5AD11842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de-DE" dirty="0"/>
              <a:t>Gleichstellung</a:t>
            </a:r>
            <a:endParaRPr lang="en-DE" dirty="0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1E304865-A047-F8CD-B12A-C8155D85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2" y="2286001"/>
            <a:ext cx="4389998" cy="384480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Einkommensunterschiede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Berufsunterschiede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“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Schubladendenken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”</a:t>
            </a:r>
          </a:p>
          <a:p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Häusliche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Arbeit</a:t>
            </a:r>
          </a:p>
          <a:p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Ehrenamt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Rentenansprüche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7DA08F4-1C22-74F7-EF21-6CD1BFC32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9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409173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A8904-32F9-7233-2016-65D6E3BD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de-DE" dirty="0"/>
              <a:t>Wassermanagement</a:t>
            </a:r>
            <a:endParaRPr lang="en-DE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3FED08F-1C9C-596E-8C59-DA0DE90EA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r="5186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FA275F-9592-3D68-FE67-3652EDFD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 err="1"/>
              <a:t>Wasserhaushalt</a:t>
            </a:r>
            <a:endParaRPr lang="en-US" sz="2000" dirty="0"/>
          </a:p>
          <a:p>
            <a:r>
              <a:rPr lang="en-US" sz="2000" dirty="0" err="1"/>
              <a:t>Grundwasserspiegel</a:t>
            </a:r>
            <a:endParaRPr lang="en-US" sz="2000" dirty="0"/>
          </a:p>
          <a:p>
            <a:r>
              <a:rPr lang="en-US" sz="2000" dirty="0" err="1"/>
              <a:t>Sanitäreinrichtungen</a:t>
            </a:r>
            <a:r>
              <a:rPr lang="en-US" sz="2000" dirty="0"/>
              <a:t> für alle</a:t>
            </a:r>
          </a:p>
          <a:p>
            <a:r>
              <a:rPr lang="en-US" sz="2000" dirty="0" err="1"/>
              <a:t>Kontamination</a:t>
            </a:r>
            <a:r>
              <a:rPr lang="en-US" sz="2000" dirty="0"/>
              <a:t> der </a:t>
            </a:r>
            <a:r>
              <a:rPr lang="en-US" sz="2000" dirty="0" err="1"/>
              <a:t>Böden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Medikamente</a:t>
            </a:r>
            <a:r>
              <a:rPr lang="en-US" sz="2000" dirty="0"/>
              <a:t>, </a:t>
            </a:r>
            <a:r>
              <a:rPr lang="en-US" sz="2000" dirty="0" err="1"/>
              <a:t>Drogen</a:t>
            </a:r>
            <a:r>
              <a:rPr lang="en-US" sz="2000" dirty="0"/>
              <a:t>, </a:t>
            </a:r>
            <a:r>
              <a:rPr lang="en-US" sz="2000" dirty="0" err="1"/>
              <a:t>Abfälle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968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07834-E0A1-E4B4-9984-3F7C3A2E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de-DE" dirty="0"/>
              <a:t>Energiewende</a:t>
            </a:r>
            <a:endParaRPr lang="en-DE" dirty="0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68EBE18-86A1-C544-0034-8AF7ABF9E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D8539B-44EB-C2C2-42F4-D09FB15B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en-US" sz="2000" dirty="0" err="1"/>
              <a:t>Kohleausstieg</a:t>
            </a:r>
            <a:endParaRPr lang="en-US" sz="2000" dirty="0"/>
          </a:p>
          <a:p>
            <a:r>
              <a:rPr lang="en-US" sz="2000" dirty="0" err="1"/>
              <a:t>Kohleeinfuhr</a:t>
            </a:r>
            <a:r>
              <a:rPr lang="en-US" sz="2000" dirty="0"/>
              <a:t> </a:t>
            </a:r>
            <a:r>
              <a:rPr lang="en-US" sz="2000" dirty="0" err="1"/>
              <a:t>aus</a:t>
            </a:r>
            <a:r>
              <a:rPr lang="en-US" sz="2000" dirty="0"/>
              <a:t> </a:t>
            </a:r>
            <a:r>
              <a:rPr lang="en-US" sz="2000" dirty="0" err="1"/>
              <a:t>Russland</a:t>
            </a:r>
            <a:r>
              <a:rPr lang="en-US" sz="2000" dirty="0"/>
              <a:t>, </a:t>
            </a:r>
            <a:r>
              <a:rPr lang="en-US" sz="2000" dirty="0" err="1"/>
              <a:t>Kolumbien</a:t>
            </a:r>
            <a:r>
              <a:rPr lang="en-US" sz="2000" dirty="0"/>
              <a:t>, Afrika</a:t>
            </a:r>
          </a:p>
          <a:p>
            <a:r>
              <a:rPr lang="en-US" sz="2000" dirty="0"/>
              <a:t>PV-Anlagen: </a:t>
            </a:r>
            <a:r>
              <a:rPr lang="en-US" sz="2000" dirty="0" err="1"/>
              <a:t>Abbau</a:t>
            </a:r>
            <a:r>
              <a:rPr lang="en-US" sz="2000" dirty="0"/>
              <a:t>/ </a:t>
            </a:r>
            <a:r>
              <a:rPr lang="en-US" sz="2000" dirty="0" err="1"/>
              <a:t>Konstruktion</a:t>
            </a:r>
            <a:r>
              <a:rPr lang="en-US" sz="2000" dirty="0"/>
              <a:t>/ Recycling?</a:t>
            </a:r>
          </a:p>
          <a:p>
            <a:r>
              <a:rPr lang="en-US" sz="2000" dirty="0" err="1"/>
              <a:t>Grüner</a:t>
            </a:r>
            <a:r>
              <a:rPr lang="en-US" sz="2000" dirty="0"/>
              <a:t>/</a:t>
            </a:r>
            <a:r>
              <a:rPr lang="en-US" sz="2000" dirty="0" err="1"/>
              <a:t>grauer</a:t>
            </a:r>
            <a:r>
              <a:rPr lang="en-US" sz="2000" dirty="0"/>
              <a:t> </a:t>
            </a:r>
            <a:r>
              <a:rPr lang="en-US" sz="2000" dirty="0" err="1"/>
              <a:t>Wasserstoff</a:t>
            </a:r>
            <a:endParaRPr lang="en-US" sz="2000" dirty="0"/>
          </a:p>
          <a:p>
            <a:r>
              <a:rPr lang="en-US" sz="2000" dirty="0" err="1"/>
              <a:t>Biogasanlagen</a:t>
            </a:r>
            <a:endParaRPr lang="en-US" sz="2000" dirty="0"/>
          </a:p>
          <a:p>
            <a:r>
              <a:rPr lang="en-US" sz="2000" dirty="0" err="1"/>
              <a:t>Holz</a:t>
            </a:r>
            <a:r>
              <a:rPr lang="en-US" sz="2000" dirty="0"/>
              <a:t> und Wald</a:t>
            </a:r>
          </a:p>
        </p:txBody>
      </p:sp>
    </p:spTree>
    <p:extLst>
      <p:ext uri="{BB962C8B-B14F-4D97-AF65-F5344CB8AC3E}">
        <p14:creationId xmlns:p14="http://schemas.microsoft.com/office/powerpoint/2010/main" val="402912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287</Words>
  <Application>Microsoft Office PowerPoint</Application>
  <PresentationFormat>Widescreen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Next LT Pro Light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Armut..</vt:lpstr>
      <vt:lpstr>Landwirtschaft </vt:lpstr>
      <vt:lpstr>Medizinische Versorgung </vt:lpstr>
      <vt:lpstr>Schule und Ausbildung  </vt:lpstr>
      <vt:lpstr>Gleichstellung</vt:lpstr>
      <vt:lpstr>Wassermanagement</vt:lpstr>
      <vt:lpstr>Energiewende</vt:lpstr>
      <vt:lpstr>Wachstum</vt:lpstr>
      <vt:lpstr>Transformation </vt:lpstr>
      <vt:lpstr>Leben und Arbeiten </vt:lpstr>
      <vt:lpstr>Gutes Leben</vt:lpstr>
      <vt:lpstr>Ökologischer Fußabdruck</vt:lpstr>
      <vt:lpstr>Klima..WAS? </vt:lpstr>
      <vt:lpstr>Flüsse, Seen, Meere</vt:lpstr>
      <vt:lpstr>Klimakrise </vt:lpstr>
      <vt:lpstr>Unruhige Zeiten</vt:lpstr>
      <vt:lpstr>DU! </vt:lpstr>
      <vt:lpstr>PowerPoint Presentation</vt:lpstr>
      <vt:lpstr>Franziska Stölzel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Stoelzel, Franziska</dc:creator>
  <cp:lastModifiedBy>Stoelzel, Franziska</cp:lastModifiedBy>
  <cp:revision>4</cp:revision>
  <dcterms:created xsi:type="dcterms:W3CDTF">2023-01-20T18:08:38Z</dcterms:created>
  <dcterms:modified xsi:type="dcterms:W3CDTF">2023-03-01T18:53:06Z</dcterms:modified>
</cp:coreProperties>
</file>